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s/slide1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5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sldIdLst>
    <p:sldId id="260" r:id="rId2"/>
    <p:sldId id="264" r:id="rId3"/>
    <p:sldId id="266" r:id="rId4"/>
    <p:sldId id="276" r:id="rId5"/>
    <p:sldId id="267" r:id="rId6"/>
    <p:sldId id="268" r:id="rId7"/>
    <p:sldId id="263" r:id="rId8"/>
    <p:sldId id="277" r:id="rId9"/>
    <p:sldId id="278" r:id="rId10"/>
    <p:sldId id="269" r:id="rId11"/>
    <p:sldId id="257" r:id="rId12"/>
    <p:sldId id="274" r:id="rId13"/>
    <p:sldId id="265" r:id="rId14"/>
    <p:sldId id="256" r:id="rId15"/>
    <p:sldId id="262" r:id="rId16"/>
    <p:sldId id="275" r:id="rId17"/>
    <p:sldId id="273" r:id="rId18"/>
    <p:sldId id="271" r:id="rId19"/>
    <p:sldId id="272" r:id="rId2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948"/>
    <p:restoredTop sz="94648"/>
  </p:normalViewPr>
  <p:slideViewPr>
    <p:cSldViewPr snapToGrid="0" snapToObjects="1">
      <p:cViewPr varScale="1">
        <p:scale>
          <a:sx n="102" d="100"/>
          <a:sy n="102" d="100"/>
        </p:scale>
        <p:origin x="128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8" Type="http://schemas.openxmlformats.org/officeDocument/2006/relationships/slide" Target="slides/slide7.xml"/><Relationship Id="rId26" Type="http://schemas.openxmlformats.org/officeDocument/2006/relationships/customXml" Target="../customXml/item1.xml"/><Relationship Id="rId2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7" Type="http://schemas.openxmlformats.org/officeDocument/2006/relationships/slide" Target="slides/slide6.xml"/><Relationship Id="rId20" Type="http://schemas.openxmlformats.org/officeDocument/2006/relationships/slide" Target="slides/slide19.xml"/><Relationship Id="rId16" Type="http://schemas.openxmlformats.org/officeDocument/2006/relationships/slide" Target="slides/slide15.xml"/><Relationship Id="rId2" Type="http://schemas.openxmlformats.org/officeDocument/2006/relationships/slide" Target="slides/slide1.xml"/><Relationship Id="rId24" Type="http://schemas.openxmlformats.org/officeDocument/2006/relationships/theme" Target="theme/theme1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viewProps" Target="viewProps.xml"/><Relationship Id="rId15" Type="http://schemas.openxmlformats.org/officeDocument/2006/relationships/slide" Target="slides/slide14.xml"/><Relationship Id="rId5" Type="http://schemas.openxmlformats.org/officeDocument/2006/relationships/slide" Target="slides/slide4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9" Type="http://schemas.openxmlformats.org/officeDocument/2006/relationships/slide" Target="slides/slide8.xml"/><Relationship Id="rId22" Type="http://schemas.openxmlformats.org/officeDocument/2006/relationships/presProps" Target="presProps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7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9BEA44-AF97-F140-B057-A1F6FAA409EE}" type="datetimeFigureOut">
              <a:rPr lang="fr-FR" smtClean="0"/>
              <a:t>21/10/2016</a:t>
            </a:fld>
            <a:endParaRPr lang="fr-FR" dirty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745B49-3B06-F749-AEA7-7B2B2080F507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75766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45B49-3B06-F749-AEA7-7B2B2080F507}" type="slidenum">
              <a:rPr lang="fr-FR" smtClean="0"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65191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5F961-DBC4-FB42-B694-753AAB176EEF}" type="datetimeFigureOut">
              <a:rPr lang="fr-FR" smtClean="0"/>
              <a:t>21/10/2016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D2A03-68D6-F44A-BAF6-C4D87D883167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3646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5F961-DBC4-FB42-B694-753AAB176EEF}" type="datetimeFigureOut">
              <a:rPr lang="fr-FR" smtClean="0"/>
              <a:t>21/10/2016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D2A03-68D6-F44A-BAF6-C4D87D883167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16917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5F961-DBC4-FB42-B694-753AAB176EEF}" type="datetimeFigureOut">
              <a:rPr lang="fr-FR" smtClean="0"/>
              <a:t>21/10/2016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D2A03-68D6-F44A-BAF6-C4D87D883167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65315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5F961-DBC4-FB42-B694-753AAB176EEF}" type="datetimeFigureOut">
              <a:rPr lang="fr-FR" smtClean="0"/>
              <a:t>21/10/2016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D2A03-68D6-F44A-BAF6-C4D87D883167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9850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5F961-DBC4-FB42-B694-753AAB176EEF}" type="datetimeFigureOut">
              <a:rPr lang="fr-FR" smtClean="0"/>
              <a:t>21/10/2016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D2A03-68D6-F44A-BAF6-C4D87D883167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015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5F961-DBC4-FB42-B694-753AAB176EEF}" type="datetimeFigureOut">
              <a:rPr lang="fr-FR" smtClean="0"/>
              <a:t>21/10/2016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D2A03-68D6-F44A-BAF6-C4D87D883167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3112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5F961-DBC4-FB42-B694-753AAB176EEF}" type="datetimeFigureOut">
              <a:rPr lang="fr-FR" smtClean="0"/>
              <a:t>21/10/2016</a:t>
            </a:fld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D2A03-68D6-F44A-BAF6-C4D87D883167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88953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5F961-DBC4-FB42-B694-753AAB176EEF}" type="datetimeFigureOut">
              <a:rPr lang="fr-FR" smtClean="0"/>
              <a:t>21/10/2016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D2A03-68D6-F44A-BAF6-C4D87D883167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050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5F961-DBC4-FB42-B694-753AAB176EEF}" type="datetimeFigureOut">
              <a:rPr lang="fr-FR" smtClean="0"/>
              <a:t>21/10/2016</a:t>
            </a:fld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D2A03-68D6-F44A-BAF6-C4D87D883167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479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5F961-DBC4-FB42-B694-753AAB176EEF}" type="datetimeFigureOut">
              <a:rPr lang="fr-FR" smtClean="0"/>
              <a:t>21/10/2016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D2A03-68D6-F44A-BAF6-C4D87D883167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9322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5F961-DBC4-FB42-B694-753AAB176EEF}" type="datetimeFigureOut">
              <a:rPr lang="fr-FR" smtClean="0"/>
              <a:t>21/10/2016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D2A03-68D6-F44A-BAF6-C4D87D883167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61274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5F961-DBC4-FB42-B694-753AAB176EEF}" type="datetimeFigureOut">
              <a:rPr lang="fr-FR" smtClean="0"/>
              <a:t>21/10/2016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D2A03-68D6-F44A-BAF6-C4D87D883167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8498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11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6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79715" y="401638"/>
            <a:ext cx="6858000" cy="436562"/>
          </a:xfrm>
        </p:spPr>
        <p:txBody>
          <a:bodyPr>
            <a:normAutofit/>
          </a:bodyPr>
          <a:lstStyle/>
          <a:p>
            <a:r>
              <a:rPr lang="fr-FR" sz="2000" dirty="0" smtClean="0"/>
              <a:t>EXTINCTION DE L’ECLAIRAGE PUBLIC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48341" y="2224758"/>
            <a:ext cx="74784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Bilan après une année d’extinction nocturne </a:t>
            </a:r>
            <a:r>
              <a:rPr lang="fr-FR" b="1" dirty="0" smtClean="0"/>
              <a:t>:</a:t>
            </a:r>
          </a:p>
          <a:p>
            <a:endParaRPr lang="fr-FR" dirty="0" smtClean="0"/>
          </a:p>
          <a:p>
            <a:r>
              <a:rPr lang="fr-FR" dirty="0" smtClean="0"/>
              <a:t>A compléter</a:t>
            </a:r>
            <a:endParaRPr lang="fr-FR" dirty="0" smtClean="0"/>
          </a:p>
          <a:p>
            <a:endParaRPr lang="fr-FR" b="1" dirty="0" smtClean="0"/>
          </a:p>
          <a:p>
            <a:pPr marL="285750" indent="-285750">
              <a:buFont typeface="Arial" charset="0"/>
              <a:buChar char="•"/>
            </a:pP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359227" y="970864"/>
            <a:ext cx="5725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Les enjeux du projet :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Economiser 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Limiter la pollution visuelle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258" y="6227930"/>
            <a:ext cx="2041742" cy="63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1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79715" y="401638"/>
            <a:ext cx="6858000" cy="676048"/>
          </a:xfrm>
        </p:spPr>
        <p:txBody>
          <a:bodyPr/>
          <a:lstStyle/>
          <a:p>
            <a:r>
              <a:rPr lang="fr-FR" dirty="0" smtClean="0"/>
              <a:t>PAE DU CHAI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359227" y="5489266"/>
            <a:ext cx="61920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Planning prévisionnel : 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Etudes de sols, études techniques bassin ouest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Dossier loi sur l’eau d’ici fin 2017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Démarrage des travaux d’assainissement 2</a:t>
            </a:r>
            <a:r>
              <a:rPr lang="fr-FR" baseline="30000" dirty="0" smtClean="0"/>
              <a:t>ème</a:t>
            </a:r>
            <a:r>
              <a:rPr lang="fr-FR" dirty="0" smtClean="0"/>
              <a:t> semestre 2017 	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59227" y="1034142"/>
            <a:ext cx="74784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Actualités :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Novembre 2017 : déménagement des trois familles des gens du voyage provisoirement le long du bassin du Chai 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Relogement définitif au bout de l’impasse du Chai d’ici Juin 2017</a:t>
            </a:r>
          </a:p>
          <a:p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258" y="6227930"/>
            <a:ext cx="2041742" cy="63007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V="1">
            <a:off x="1487348" y="2417733"/>
            <a:ext cx="6169306" cy="288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10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79715" y="401638"/>
            <a:ext cx="6858000" cy="676048"/>
          </a:xfrm>
        </p:spPr>
        <p:txBody>
          <a:bodyPr>
            <a:normAutofit fontScale="85000" lnSpcReduction="20000"/>
          </a:bodyPr>
          <a:lstStyle/>
          <a:p>
            <a:r>
              <a:rPr lang="fr-FR" dirty="0" smtClean="0"/>
              <a:t>PAE DU CENTRE-BOURG </a:t>
            </a:r>
          </a:p>
          <a:p>
            <a:r>
              <a:rPr lang="fr-FR" dirty="0" smtClean="0"/>
              <a:t>EPHAD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359227" y="4837332"/>
            <a:ext cx="7478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Planning prévisionnel : </a:t>
            </a:r>
            <a:r>
              <a:rPr lang="fr-FR" dirty="0" smtClean="0"/>
              <a:t>	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Fin 2016 : Délivrance du permis de construire </a:t>
            </a:r>
            <a:endParaRPr lang="fr-FR" dirty="0"/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Début 2017 : démarrage des travaux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Fin 2018 : livraison de l’EPHAD et de la résidence autonomie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59227" y="1257025"/>
            <a:ext cx="7739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Description du projet :</a:t>
            </a:r>
            <a:endParaRPr lang="fr-FR" dirty="0" smtClean="0"/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Projet porté par RESIDALYA suite à la fusion de deux sites existants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EPHAD de </a:t>
            </a:r>
            <a:r>
              <a:rPr lang="fr-FR" dirty="0"/>
              <a:t>8</a:t>
            </a:r>
            <a:r>
              <a:rPr lang="fr-FR" dirty="0" smtClean="0"/>
              <a:t>1 </a:t>
            </a:r>
            <a:r>
              <a:rPr lang="fr-FR" dirty="0" smtClean="0"/>
              <a:t>lits et une résidence autonomie de </a:t>
            </a:r>
            <a:r>
              <a:rPr lang="fr-FR" dirty="0" smtClean="0"/>
              <a:t>29</a:t>
            </a:r>
            <a:r>
              <a:rPr lang="fr-FR" dirty="0" smtClean="0"/>
              <a:t> </a:t>
            </a:r>
            <a:r>
              <a:rPr lang="fr-FR" dirty="0" smtClean="0"/>
              <a:t>appartements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258" y="6227930"/>
            <a:ext cx="2041742" cy="63007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055715" y="3136739"/>
            <a:ext cx="3758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smtClean="0"/>
              <a:t>En attente image </a:t>
            </a:r>
            <a:r>
              <a:rPr lang="fr-FR" i="1" dirty="0" smtClean="0"/>
              <a:t>projet M. RUSSO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96405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79715" y="401638"/>
            <a:ext cx="6858000" cy="676048"/>
          </a:xfrm>
        </p:spPr>
        <p:txBody>
          <a:bodyPr>
            <a:normAutofit/>
          </a:bodyPr>
          <a:lstStyle/>
          <a:p>
            <a:r>
              <a:rPr lang="fr-FR" dirty="0" smtClean="0"/>
              <a:t>Projet 3-5 avenue de la Boétie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59227" y="1053825"/>
            <a:ext cx="46699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Description du projet :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Porteur du projet : PIEDERA Immobilier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32 logements en accession libre organisés autour d’un parc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Hauteur : R+1+C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Architecture et forme urbaine rappelant la culture locale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258" y="6227930"/>
            <a:ext cx="2041742" cy="63007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05926"/>
            <a:ext cx="5029200" cy="3375156"/>
          </a:xfrm>
          <a:prstGeom prst="rect">
            <a:avLst/>
          </a:prstGeom>
        </p:spPr>
      </p:pic>
      <p:pic>
        <p:nvPicPr>
          <p:cNvPr id="8" name="Imag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1242" y="1368005"/>
            <a:ext cx="3680615" cy="2564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5191242" y="4432880"/>
            <a:ext cx="3746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Planning prévisionnel : </a:t>
            </a:r>
          </a:p>
          <a:p>
            <a:r>
              <a:rPr lang="fr-FR" dirty="0" smtClean="0"/>
              <a:t>Mi-2017 : démarrage des travaux</a:t>
            </a:r>
          </a:p>
          <a:p>
            <a:r>
              <a:rPr lang="fr-FR" dirty="0" smtClean="0"/>
              <a:t>Courant 2018 : livraison de l’opération</a:t>
            </a:r>
          </a:p>
        </p:txBody>
      </p:sp>
    </p:spTree>
    <p:extLst>
      <p:ext uri="{BB962C8B-B14F-4D97-AF65-F5344CB8AC3E}">
        <p14:creationId xmlns:p14="http://schemas.microsoft.com/office/powerpoint/2010/main" val="70467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79715" y="401638"/>
            <a:ext cx="6858000" cy="436562"/>
          </a:xfrm>
        </p:spPr>
        <p:txBody>
          <a:bodyPr>
            <a:normAutofit/>
          </a:bodyPr>
          <a:lstStyle/>
          <a:p>
            <a:r>
              <a:rPr lang="fr-FR" sz="2000" dirty="0" smtClean="0"/>
              <a:t>PROJET D’AMENAGEMENT DE LA PLACE CHARLES DE GAULLE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799588" y="4390442"/>
            <a:ext cx="52393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Planning prévisionnel : 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Fin 2016 : ateliers de concertation + validation du programme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Courant 2017 : élaboration du projet d’aménagement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Fin 2017 / début 2018 : démarrage des travaux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0" y="1488589"/>
            <a:ext cx="43434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Les enjeux du projet :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Sécuriser les déplacements piétons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Améliorer la capacité de stationnement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Renforcer l’attractivité des commerces</a:t>
            </a:r>
            <a:endParaRPr lang="fr-FR" b="1" dirty="0" smtClean="0"/>
          </a:p>
          <a:p>
            <a:pPr marL="285750" indent="-285750">
              <a:buFont typeface="Arial" charset="0"/>
              <a:buChar char="•"/>
            </a:pPr>
            <a:endParaRPr lang="fr-FR" dirty="0" smtClean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258" y="6227930"/>
            <a:ext cx="2041742" cy="630070"/>
          </a:xfrm>
          <a:prstGeom prst="rect">
            <a:avLst/>
          </a:prstGeom>
        </p:spPr>
      </p:pic>
      <p:pic>
        <p:nvPicPr>
          <p:cNvPr id="4" name="Image 3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2423" y="970864"/>
            <a:ext cx="4888378" cy="325279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285" y="3616307"/>
            <a:ext cx="3472543" cy="231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55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79715" y="401638"/>
            <a:ext cx="6858000" cy="676048"/>
          </a:xfrm>
        </p:spPr>
        <p:txBody>
          <a:bodyPr/>
          <a:lstStyle/>
          <a:p>
            <a:r>
              <a:rPr lang="fr-FR" dirty="0" smtClean="0"/>
              <a:t>ZONE D’ACTIVITES ECONOMIQUES (ZAE)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359227" y="2403307"/>
            <a:ext cx="57258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Les enjeux du projet :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Développer l’offre économique sur le territoire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Créer des emplois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Promouvoir les activités artisanales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Proposer une offre adaptée à la demande locale</a:t>
            </a:r>
          </a:p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359227" y="4261432"/>
            <a:ext cx="45066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Planning prévisionnel : </a:t>
            </a:r>
            <a:r>
              <a:rPr lang="fr-FR" dirty="0" smtClean="0"/>
              <a:t>	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Début 2017 : Dépôt du permis d’aménager 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Mi 2017 : Démarrage des travaux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i="1" dirty="0" smtClean="0"/>
              <a:t>Durée des travaux 12 mois</a:t>
            </a:r>
          </a:p>
          <a:p>
            <a:pPr marL="314325" lvl="1" indent="-304800">
              <a:buFont typeface="Arial" charset="0"/>
              <a:buChar char="•"/>
            </a:pPr>
            <a:r>
              <a:rPr lang="fr-FR" dirty="0" smtClean="0"/>
              <a:t>Juin 2018 : Livraison de la ZAE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59227" y="1257025"/>
            <a:ext cx="57258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Description du projet :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Localisation stratégique le long de la RN 1215	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Superficie d’environ 2,5ha</a:t>
            </a:r>
            <a:endParaRPr lang="fr-FR" baseline="30000" dirty="0" smtClean="0"/>
          </a:p>
          <a:p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258" y="6227930"/>
            <a:ext cx="2041742" cy="63007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4658" y="6380330"/>
            <a:ext cx="2041742" cy="63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43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79715" y="401638"/>
            <a:ext cx="6858000" cy="676048"/>
          </a:xfrm>
        </p:spPr>
        <p:txBody>
          <a:bodyPr>
            <a:normAutofit fontScale="85000" lnSpcReduction="20000"/>
          </a:bodyPr>
          <a:lstStyle/>
          <a:p>
            <a:r>
              <a:rPr lang="fr-FR" dirty="0" smtClean="0"/>
              <a:t>PAE DU CENTRE-BOURG </a:t>
            </a:r>
          </a:p>
          <a:p>
            <a:r>
              <a:rPr lang="fr-FR" dirty="0" smtClean="0"/>
              <a:t>Projet AQUITANIS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229099" y="3467689"/>
            <a:ext cx="48223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Planning prévisionnel : </a:t>
            </a:r>
            <a:endParaRPr lang="fr-FR" b="1" dirty="0"/>
          </a:p>
          <a:p>
            <a:pPr marL="285750" indent="-285750">
              <a:buFont typeface="Arial" charset="0"/>
              <a:buChar char="•"/>
            </a:pPr>
            <a:r>
              <a:rPr lang="fr-FR" dirty="0"/>
              <a:t>Début 2017 : esquisse du </a:t>
            </a:r>
            <a:r>
              <a:rPr lang="fr-FR" dirty="0" smtClean="0"/>
              <a:t>projet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Mi-2017 : dépôt du permis de construire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Fin 2017/début 2018 : démarrage des travaux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Fin 2019 : livraison  </a:t>
            </a:r>
            <a:endParaRPr lang="fr-FR" dirty="0"/>
          </a:p>
          <a:p>
            <a:pPr marL="285750" indent="-285750">
              <a:buFont typeface="Arial" charset="0"/>
              <a:buChar char="•"/>
            </a:pP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59227" y="1257025"/>
            <a:ext cx="77397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Description du projet :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Projet de logements avec des commerces en RDC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Hauteur R+2+C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Recrutement de l’équipe de maîtrise d’œuvre (suite jury du 14 octobre 2016)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dirty="0" smtClean="0"/>
              <a:t>Lauréat (en attente retour Aquitanis)</a:t>
            </a:r>
          </a:p>
          <a:p>
            <a:pPr marL="285750" indent="-285750">
              <a:buFont typeface="Arial" charset="0"/>
              <a:buChar char="•"/>
            </a:pPr>
            <a:endParaRPr lang="fr-FR" dirty="0" smtClean="0"/>
          </a:p>
          <a:p>
            <a:pPr marL="285750" indent="-285750">
              <a:buFont typeface="Arial" charset="0"/>
              <a:buChar char="•"/>
            </a:pPr>
            <a:endParaRPr lang="fr-FR" dirty="0" smtClean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258" y="6227930"/>
            <a:ext cx="2041742" cy="63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3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79715" y="401638"/>
            <a:ext cx="6858000" cy="676048"/>
          </a:xfrm>
        </p:spPr>
        <p:txBody>
          <a:bodyPr>
            <a:normAutofit/>
          </a:bodyPr>
          <a:lstStyle/>
          <a:p>
            <a:r>
              <a:rPr lang="fr-FR" dirty="0" smtClean="0"/>
              <a:t>Projet 45 avenue du stade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5397408" y="4704744"/>
            <a:ext cx="3746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Planning prévisionnel :</a:t>
            </a:r>
          </a:p>
          <a:p>
            <a:r>
              <a:rPr lang="fr-FR" dirty="0" smtClean="0"/>
              <a:t>Printemps</a:t>
            </a:r>
            <a:r>
              <a:rPr lang="fr-FR" b="1" dirty="0" smtClean="0"/>
              <a:t> </a:t>
            </a:r>
            <a:r>
              <a:rPr lang="fr-FR" dirty="0" smtClean="0"/>
              <a:t>2017 : démarrage des travaux</a:t>
            </a:r>
          </a:p>
          <a:p>
            <a:r>
              <a:rPr lang="fr-FR" dirty="0" smtClean="0"/>
              <a:t>Fin 2018 : livraison de l’opération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59227" y="1053825"/>
            <a:ext cx="77397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Description du projet :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Porteur du projet : Immobilière Atlantique Sud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40 logements (20 en accession libre et 20 logements sociaux)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Maison accolées par 2 et jusqu’à 5 unités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Typologies : 32 T3 et 8 T4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Surface de plancher : 3 000 m</a:t>
            </a:r>
            <a:r>
              <a:rPr lang="fr-FR" baseline="30000" dirty="0" smtClean="0"/>
              <a:t>2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Hauteur : R+1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258" y="6227930"/>
            <a:ext cx="2041742" cy="63007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855287" y="4981742"/>
            <a:ext cx="3553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En attente image Immobilière Atlantique Sud</a:t>
            </a:r>
            <a:endParaRPr lang="fr-FR" i="1" dirty="0"/>
          </a:p>
        </p:txBody>
      </p:sp>
      <p:sp>
        <p:nvSpPr>
          <p:cNvPr id="8" name="ZoneTexte 7"/>
          <p:cNvSpPr txBox="1"/>
          <p:nvPr/>
        </p:nvSpPr>
        <p:spPr>
          <a:xfrm>
            <a:off x="359227" y="3085150"/>
            <a:ext cx="5952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Les enjeux du projet :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Développer une offre nouvelle de logements</a:t>
            </a:r>
          </a:p>
        </p:txBody>
      </p:sp>
    </p:spTree>
    <p:extLst>
      <p:ext uri="{BB962C8B-B14F-4D97-AF65-F5344CB8AC3E}">
        <p14:creationId xmlns:p14="http://schemas.microsoft.com/office/powerpoint/2010/main" val="46083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79715" y="401638"/>
            <a:ext cx="6858000" cy="676048"/>
          </a:xfrm>
        </p:spPr>
        <p:txBody>
          <a:bodyPr>
            <a:normAutofit/>
          </a:bodyPr>
          <a:lstStyle/>
          <a:p>
            <a:r>
              <a:rPr lang="fr-FR" dirty="0" smtClean="0"/>
              <a:t>Réaménagement allée de Curée / avenue du stade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171333" y="4863602"/>
            <a:ext cx="43707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Planning prévisionnel : </a:t>
            </a:r>
            <a:r>
              <a:rPr lang="fr-FR" dirty="0" smtClean="0"/>
              <a:t>	</a:t>
            </a:r>
          </a:p>
          <a:p>
            <a:pPr marL="285750" lvl="1" indent="-285750">
              <a:buFont typeface="Arial" charset="0"/>
              <a:buChar char="•"/>
            </a:pPr>
            <a:r>
              <a:rPr lang="fr-FR" dirty="0" smtClean="0"/>
              <a:t>Décembre 2016 : démarrage des travaux</a:t>
            </a:r>
          </a:p>
          <a:p>
            <a:pPr marL="285750" lvl="1" indent="-285750">
              <a:buFont typeface="Arial" charset="0"/>
              <a:buChar char="•"/>
            </a:pPr>
            <a:r>
              <a:rPr lang="fr-FR" dirty="0" smtClean="0"/>
              <a:t>Durée estimée des travaux : 38  semaines (28 avenue du Stade et 10 allée de Curé)</a:t>
            </a:r>
            <a:endParaRPr lang="fr-FR" dirty="0"/>
          </a:p>
          <a:p>
            <a:pPr marL="285750" indent="-285750">
              <a:buFont typeface="Arial" charset="0"/>
              <a:buChar char="•"/>
            </a:pP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61461" y="1570122"/>
            <a:ext cx="34118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Description du projet :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Travaux d’extension du réseau des eaux pluviales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Financement FIC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Coût des travaux 1,7ME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258" y="6227930"/>
            <a:ext cx="2041742" cy="63007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665962" y="31315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75" y="4346532"/>
            <a:ext cx="4174908" cy="251146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/>
          <a:srcRect l="3179" t="-1522" r="5143" b="6932"/>
          <a:stretch/>
        </p:blipFill>
        <p:spPr>
          <a:xfrm>
            <a:off x="4299050" y="854773"/>
            <a:ext cx="4581904" cy="347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79715" y="401638"/>
            <a:ext cx="6858000" cy="676048"/>
          </a:xfrm>
        </p:spPr>
        <p:txBody>
          <a:bodyPr>
            <a:normAutofit/>
          </a:bodyPr>
          <a:lstStyle/>
          <a:p>
            <a:r>
              <a:rPr lang="fr-FR" dirty="0" smtClean="0"/>
              <a:t>Aménagement du chemin du four à chaux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805967" y="4284287"/>
            <a:ext cx="42252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Planning prévisionnel : </a:t>
            </a:r>
            <a:r>
              <a:rPr lang="fr-FR" dirty="0" smtClean="0"/>
              <a:t>	</a:t>
            </a:r>
          </a:p>
          <a:p>
            <a:pPr marL="285750" lvl="1" indent="-285750">
              <a:buFont typeface="Arial" charset="0"/>
              <a:buChar char="•"/>
            </a:pPr>
            <a:r>
              <a:rPr lang="fr-FR" dirty="0"/>
              <a:t>fin </a:t>
            </a:r>
            <a:r>
              <a:rPr lang="fr-FR" dirty="0" smtClean="0"/>
              <a:t>2016 : enquête publique DUP et parcellaire</a:t>
            </a:r>
          </a:p>
          <a:p>
            <a:pPr marL="285750" lvl="1" indent="-285750">
              <a:buFont typeface="Arial" charset="0"/>
              <a:buChar char="•"/>
            </a:pPr>
            <a:r>
              <a:rPr lang="fr-FR" dirty="0" smtClean="0"/>
              <a:t>1</a:t>
            </a:r>
            <a:r>
              <a:rPr lang="fr-FR" baseline="30000" dirty="0" smtClean="0"/>
              <a:t>er</a:t>
            </a:r>
            <a:r>
              <a:rPr lang="fr-FR" dirty="0" smtClean="0"/>
              <a:t> trimestre 2017 : arrêté de DUP</a:t>
            </a:r>
          </a:p>
          <a:p>
            <a:pPr marL="285750" lvl="1" indent="-285750">
              <a:buFont typeface="Arial" charset="0"/>
              <a:buChar char="•"/>
            </a:pPr>
            <a:r>
              <a:rPr lang="fr-FR" dirty="0" smtClean="0"/>
              <a:t>Mi-2018 : démarrage des travaux</a:t>
            </a:r>
            <a:endParaRPr lang="fr-FR" dirty="0"/>
          </a:p>
          <a:p>
            <a:pPr marL="285750" indent="-285750">
              <a:buFont typeface="Arial" charset="0"/>
              <a:buChar char="•"/>
            </a:pP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59227" y="1257025"/>
            <a:ext cx="77397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Description du projet :</a:t>
            </a:r>
          </a:p>
          <a:p>
            <a:r>
              <a:rPr lang="fr-FR" dirty="0" smtClean="0"/>
              <a:t>Financement CODEV</a:t>
            </a:r>
          </a:p>
          <a:p>
            <a:r>
              <a:rPr lang="fr-FR" dirty="0" smtClean="0"/>
              <a:t>Réfection totale de la voirie :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Élargissement de la voirie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Reprise de la voirie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Eclairage public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Espaces verts </a:t>
            </a:r>
          </a:p>
          <a:p>
            <a:pPr marL="285750" indent="-285750">
              <a:buFont typeface="Arial" charset="0"/>
              <a:buChar char="•"/>
            </a:pPr>
            <a:endParaRPr lang="fr-FR" dirty="0" smtClean="0"/>
          </a:p>
          <a:p>
            <a:pPr marL="285750" indent="-285750">
              <a:buFont typeface="Arial" charset="0"/>
              <a:buChar char="•"/>
            </a:pPr>
            <a:endParaRPr lang="fr-FR" dirty="0" smtClean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258" y="6227930"/>
            <a:ext cx="2041742" cy="630070"/>
          </a:xfrm>
          <a:prstGeom prst="rect">
            <a:avLst/>
          </a:prstGeom>
        </p:spPr>
      </p:pic>
      <p:pic>
        <p:nvPicPr>
          <p:cNvPr id="8" name="Espace réservé du contenu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21" t="30610" r="13799"/>
          <a:stretch/>
        </p:blipFill>
        <p:spPr>
          <a:xfrm>
            <a:off x="3910829" y="902768"/>
            <a:ext cx="4700683" cy="288061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665962" y="31315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979715" y="4842935"/>
            <a:ext cx="375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PHOTO</a:t>
            </a:r>
            <a:endParaRPr lang="fr-FR" i="1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50910"/>
            <a:ext cx="4646709" cy="290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48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79715" y="401638"/>
            <a:ext cx="6858000" cy="676048"/>
          </a:xfrm>
        </p:spPr>
        <p:txBody>
          <a:bodyPr>
            <a:normAutofit/>
          </a:bodyPr>
          <a:lstStyle/>
          <a:p>
            <a:r>
              <a:rPr lang="fr-FR" dirty="0" smtClean="0"/>
              <a:t>Sécurisation de l’avenue de Braude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780916" y="2912076"/>
            <a:ext cx="42252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Planning prévisionnel : </a:t>
            </a:r>
            <a:r>
              <a:rPr lang="fr-FR" dirty="0" smtClean="0"/>
              <a:t>	</a:t>
            </a:r>
          </a:p>
          <a:p>
            <a:pPr marL="285750" lvl="1" indent="-285750">
              <a:buFont typeface="Arial" charset="0"/>
              <a:buChar char="•"/>
            </a:pPr>
            <a:r>
              <a:rPr lang="fr-FR" dirty="0" smtClean="0"/>
              <a:t>Novembre 2016 : mise en place des aménagements provisoires (baliroad)</a:t>
            </a:r>
          </a:p>
          <a:p>
            <a:pPr marL="285750" lvl="1" indent="-285750">
              <a:buFont typeface="Arial" charset="0"/>
              <a:buChar char="•"/>
            </a:pPr>
            <a:r>
              <a:rPr lang="fr-FR" dirty="0" smtClean="0"/>
              <a:t>Fin 2016 : retour des usagers</a:t>
            </a:r>
          </a:p>
          <a:p>
            <a:pPr marL="285750" lvl="1" indent="-285750">
              <a:buFont typeface="Arial" charset="0"/>
              <a:buChar char="•"/>
            </a:pPr>
            <a:r>
              <a:rPr lang="fr-FR" dirty="0" smtClean="0"/>
              <a:t>Début 2017 : travaux aménagements définitifs</a:t>
            </a:r>
            <a:endParaRPr lang="fr-FR" dirty="0"/>
          </a:p>
          <a:p>
            <a:pPr marL="285750" indent="-285750">
              <a:buFont typeface="Arial" charset="0"/>
              <a:buChar char="•"/>
            </a:pP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83385" y="1047405"/>
            <a:ext cx="77397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Description du projet :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Un projet concerté (réunion riverains le 10/10/16)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Mise en place d’écluses le long de l’avenue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Implantation d’un STOP (avenue de Braude / chemin de Peyreyres)</a:t>
            </a:r>
          </a:p>
          <a:p>
            <a:pPr marL="285750" indent="-285750">
              <a:buFont typeface="Arial" charset="0"/>
              <a:buChar char="•"/>
            </a:pPr>
            <a:endParaRPr lang="fr-FR" dirty="0" smtClean="0"/>
          </a:p>
          <a:p>
            <a:pPr marL="285750" indent="-285750">
              <a:buFont typeface="Arial" charset="0"/>
              <a:buChar char="•"/>
            </a:pPr>
            <a:endParaRPr lang="fr-FR" dirty="0" smtClean="0"/>
          </a:p>
          <a:p>
            <a:pPr marL="285750" indent="-285750">
              <a:buFont typeface="Arial" charset="0"/>
              <a:buChar char="•"/>
            </a:pPr>
            <a:endParaRPr lang="fr-FR" dirty="0" smtClean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258" y="6227930"/>
            <a:ext cx="2041742" cy="63007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665962" y="31315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20547" y="4947037"/>
            <a:ext cx="375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smtClean="0"/>
              <a:t>+ </a:t>
            </a:r>
            <a:r>
              <a:rPr lang="fr-FR" i="1" dirty="0" smtClean="0"/>
              <a:t>plan (en attente retour BM)</a:t>
            </a:r>
            <a:endParaRPr lang="fr-FR" i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492680"/>
            <a:ext cx="4596596" cy="243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36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79715" y="401638"/>
            <a:ext cx="6858000" cy="436562"/>
          </a:xfrm>
        </p:spPr>
        <p:txBody>
          <a:bodyPr>
            <a:normAutofit/>
          </a:bodyPr>
          <a:lstStyle/>
          <a:p>
            <a:r>
              <a:rPr lang="fr-FR" sz="2000" dirty="0" smtClean="0"/>
              <a:t>REAMENAGEMENT DU CIMETIERE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58738" y="4278364"/>
            <a:ext cx="85389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Planning prévisionnel :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fr-FR" dirty="0" smtClean="0"/>
              <a:t>Novembre 2016 : rencontre des étudiants avec les partenaires institutionnels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fr-FR" dirty="0" smtClean="0"/>
              <a:t>Décembre 2016 : sélection  de 4 projets réalisés par les étudiants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fr-FR" dirty="0" smtClean="0"/>
              <a:t>Janvier 2017 : présentation des plans et perspectives / choix du projet retenu par l’équipe municipale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fr-FR" dirty="0" smtClean="0"/>
              <a:t>Février à Avril 2017 : préparation des travaux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fr-FR" dirty="0" smtClean="0"/>
              <a:t>Mai 2017 : Démarrage de la première phase travaux </a:t>
            </a:r>
            <a:endParaRPr lang="fr-FR" b="1" dirty="0" smtClean="0"/>
          </a:p>
        </p:txBody>
      </p:sp>
      <p:sp>
        <p:nvSpPr>
          <p:cNvPr id="7" name="ZoneTexte 6"/>
          <p:cNvSpPr txBox="1"/>
          <p:nvPr/>
        </p:nvSpPr>
        <p:spPr>
          <a:xfrm>
            <a:off x="4419600" y="2666897"/>
            <a:ext cx="44413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Les enjeux du projet :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Faire du cimetière un lieu paysagé, accueillant et accessible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258" y="6227930"/>
            <a:ext cx="2041742" cy="63007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27429"/>
            <a:ext cx="4326708" cy="2878513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386941" y="1239471"/>
            <a:ext cx="47570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Description du projet :</a:t>
            </a:r>
            <a:endParaRPr lang="fr-FR" dirty="0" smtClean="0"/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Partenariat entre la mairie du Taillan-Médoc et les étudiants du Lycée horticole Camille Godard de Bordeaux</a:t>
            </a:r>
          </a:p>
        </p:txBody>
      </p:sp>
    </p:spTree>
    <p:extLst>
      <p:ext uri="{BB962C8B-B14F-4D97-AF65-F5344CB8AC3E}">
        <p14:creationId xmlns:p14="http://schemas.microsoft.com/office/powerpoint/2010/main" val="126056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79715" y="401638"/>
            <a:ext cx="7537984" cy="436562"/>
          </a:xfrm>
        </p:spPr>
        <p:txBody>
          <a:bodyPr>
            <a:normAutofit fontScale="92500"/>
          </a:bodyPr>
          <a:lstStyle/>
          <a:p>
            <a:r>
              <a:rPr lang="fr-FR" sz="2000" dirty="0" smtClean="0"/>
              <a:t>ARRIVEE DU TRAM C A BLANQUEFORT ET TRANSPORTS DEPUIS LE TAILLAN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59226" y="3323740"/>
            <a:ext cx="7478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Nouveaux horaires :</a:t>
            </a:r>
          </a:p>
          <a:p>
            <a:r>
              <a:rPr lang="fr-FR" i="1" dirty="0" smtClean="0"/>
              <a:t>En attente éléments de BM (horaires + plan à jour)</a:t>
            </a:r>
          </a:p>
          <a:p>
            <a:r>
              <a:rPr lang="fr-FR" i="1" dirty="0" smtClean="0"/>
              <a:t>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59226" y="1808540"/>
            <a:ext cx="69058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Les enjeux :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Renforcer les liaisons existantes vers le tram C</a:t>
            </a:r>
            <a:endParaRPr lang="fr-FR" dirty="0"/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Augmenter les fréquences de passage de la Corol 37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Anticiper un futur trajet desservant plus de quartiers du Taillan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258" y="6227930"/>
            <a:ext cx="2041742" cy="63007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86366" y="972952"/>
            <a:ext cx="6905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Contexte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Mise en service du Tram C le 18 décembre 2016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197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1442056"/>
              </p:ext>
            </p:extLst>
          </p:nvPr>
        </p:nvGraphicFramePr>
        <p:xfrm>
          <a:off x="685672" y="1397086"/>
          <a:ext cx="7564120" cy="46680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33540"/>
                <a:gridCol w="926826"/>
                <a:gridCol w="2256500"/>
                <a:gridCol w="1079105"/>
                <a:gridCol w="1668149"/>
              </a:tblGrid>
              <a:tr h="3405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Corol 37 + Ligne C</a:t>
                      </a:r>
                      <a:endParaRPr lang="fr-FR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Lianes 5 </a:t>
                      </a:r>
                      <a:endParaRPr lang="fr-FR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8555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Temps en TC Transports</a:t>
                      </a:r>
                      <a:endParaRPr lang="fr-FR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Temps marche à pied jusqu'à destination ou correspondance à prévoir</a:t>
                      </a:r>
                      <a:endParaRPr lang="fr-FR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Temps en TC Transports</a:t>
                      </a:r>
                      <a:endParaRPr lang="fr-FR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Temps marche à pied jusqu'à destination ou correspondance à prévoir</a:t>
                      </a:r>
                      <a:endParaRPr lang="fr-FR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</a:tr>
              <a:tr h="9136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Taillan Centre &gt;&gt; Quinconces</a:t>
                      </a:r>
                      <a:endParaRPr lang="fr-FR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 45 à 50’</a:t>
                      </a:r>
                      <a:endParaRPr lang="fr-FR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 11’ Corol 37 jusqu’à « Gare de Blanquefort » + 6’ à pied pour rejoindre Tram C + temps d’attente 5’ + 25’ Tram C jusqu’à Quinconces</a:t>
                      </a:r>
                      <a:endParaRPr lang="fr-FR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1h10</a:t>
                      </a:r>
                      <a:endParaRPr lang="fr-FR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1h05 Lianes 5 Nord jusqu’à Paul Doumer + temps d’attente 2’ Tram C + 5’ Tram C jusqu’à Quinconces</a:t>
                      </a:r>
                      <a:endParaRPr lang="fr-FR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</a:tr>
              <a:tr h="12791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Taillan Centre &gt;&gt; Gambetta</a:t>
                      </a:r>
                      <a:endParaRPr lang="fr-FR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50 à 55’</a:t>
                      </a:r>
                      <a:endParaRPr lang="fr-FR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11’ Corol 37 jusqu’à « Gare de Blanquefort » + 6’ à pied pour rejoindre Tram C + temps d’attente 5’ + 23’ Tram C jusqu’à Jardin Public + 2’ temps d’attente Lianes 4/5/15 + 5’ Lianes 4/5/15 jusqu’à Gambetta</a:t>
                      </a:r>
                      <a:endParaRPr lang="fr-FR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1h15</a:t>
                      </a:r>
                      <a:endParaRPr lang="fr-FR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1h15 Lianes 5 Nord jusqu’à Gambetta </a:t>
                      </a:r>
                      <a:endParaRPr lang="fr-FR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</a:tr>
              <a:tr h="12791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Taillan Centre &gt;&gt; Palais de Justice</a:t>
                      </a:r>
                      <a:endParaRPr lang="fr-FR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55 à 60’</a:t>
                      </a:r>
                      <a:endParaRPr lang="fr-FR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11’ Corol 37 jusqu’à « Gare de Blanquefort » + 6’ à pied pour rejoindre Tram C + temps d’attente 5’ + 23’ Tram C jusqu’à Jardin Public + 2’ temps d’attente Lianes 4/5/15 + 10’ Lianes 4/5/15 jusqu’à Gambetta</a:t>
                      </a:r>
                      <a:endParaRPr lang="fr-FR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1h20</a:t>
                      </a:r>
                      <a:endParaRPr lang="fr-FR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1h20 Lianes 5 Nord jusqu’à Palais de Justice</a:t>
                      </a:r>
                      <a:endParaRPr lang="fr-FR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685672" y="1041724"/>
            <a:ext cx="585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Estimation des temps de parcours</a:t>
            </a:r>
            <a:endParaRPr lang="fr-FR" dirty="0"/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979715" y="401638"/>
            <a:ext cx="7537984" cy="4365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dirty="0" smtClean="0"/>
              <a:t>ARRIVEE DU TRAM C A BLANQUEFORT ET TRANSPORTS DEPUIS LE TAILLAN</a:t>
            </a:r>
          </a:p>
        </p:txBody>
      </p:sp>
    </p:spTree>
    <p:extLst>
      <p:ext uri="{BB962C8B-B14F-4D97-AF65-F5344CB8AC3E}">
        <p14:creationId xmlns:p14="http://schemas.microsoft.com/office/powerpoint/2010/main" val="209554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51145" y="401638"/>
            <a:ext cx="7966554" cy="436562"/>
          </a:xfrm>
        </p:spPr>
        <p:txBody>
          <a:bodyPr>
            <a:normAutofit fontScale="92500"/>
          </a:bodyPr>
          <a:lstStyle/>
          <a:p>
            <a:r>
              <a:rPr lang="fr-FR" sz="2000" dirty="0" smtClean="0"/>
              <a:t>TRAVAUX DE MISE EN SECURITE DE LA RD1 ET IMPACTS SUR LA CIRCULATION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369488" y="3420939"/>
            <a:ext cx="374945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Planning prévisionnel :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Fin 2016 : levée </a:t>
            </a:r>
            <a:r>
              <a:rPr lang="fr-FR" dirty="0"/>
              <a:t>des préalables </a:t>
            </a:r>
            <a:r>
              <a:rPr lang="fr-FR" dirty="0" smtClean="0"/>
              <a:t>fonciers</a:t>
            </a:r>
            <a:endParaRPr lang="fr-FR" dirty="0"/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Début 2017</a:t>
            </a:r>
            <a:r>
              <a:rPr lang="fr-FR" dirty="0"/>
              <a:t> : transfert </a:t>
            </a:r>
            <a:r>
              <a:rPr lang="fr-FR" dirty="0" smtClean="0"/>
              <a:t>de la voirie du </a:t>
            </a:r>
            <a:r>
              <a:rPr lang="fr-FR" dirty="0"/>
              <a:t>Conseil </a:t>
            </a:r>
            <a:r>
              <a:rPr lang="fr-FR" dirty="0" smtClean="0"/>
              <a:t>Départemental </a:t>
            </a:r>
            <a:r>
              <a:rPr lang="fr-FR" dirty="0"/>
              <a:t>à Bordeaux </a:t>
            </a:r>
            <a:r>
              <a:rPr lang="fr-FR" dirty="0" smtClean="0"/>
              <a:t>Métropole</a:t>
            </a:r>
            <a:endParaRPr lang="fr-FR" dirty="0"/>
          </a:p>
          <a:p>
            <a:pPr marL="285750" lvl="0" indent="-285750">
              <a:buFont typeface="Arial" charset="0"/>
              <a:buChar char="•"/>
            </a:pPr>
            <a:r>
              <a:rPr lang="fr-FR" dirty="0" smtClean="0"/>
              <a:t>Mi-2017 : choix d’un maître d’œuvre par Bordeaux Métropole</a:t>
            </a:r>
          </a:p>
          <a:p>
            <a:pPr marL="285750" lvl="0" indent="-285750">
              <a:buFont typeface="Arial" charset="0"/>
              <a:buChar char="•"/>
            </a:pPr>
            <a:r>
              <a:rPr lang="fr-FR" dirty="0" smtClean="0"/>
              <a:t>Fin 2017 : démarrage des travaux</a:t>
            </a:r>
            <a:endParaRPr lang="fr-FR" dirty="0"/>
          </a:p>
          <a:p>
            <a:endParaRPr lang="fr-FR" b="1" dirty="0" smtClean="0"/>
          </a:p>
        </p:txBody>
      </p:sp>
      <p:sp>
        <p:nvSpPr>
          <p:cNvPr id="7" name="ZoneTexte 6"/>
          <p:cNvSpPr txBox="1"/>
          <p:nvPr/>
        </p:nvSpPr>
        <p:spPr>
          <a:xfrm>
            <a:off x="359226" y="1992290"/>
            <a:ext cx="6905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Les enjeux du projet :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Sécuriser les déplacements sur cet axe 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258" y="6227930"/>
            <a:ext cx="2041742" cy="63007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86366" y="972952"/>
            <a:ext cx="6905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Contexte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Axe accidentogène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Vitesse de circulation trop importante </a:t>
            </a:r>
            <a:endParaRPr lang="fr-FR" dirty="0"/>
          </a:p>
        </p:txBody>
      </p:sp>
      <p:pic>
        <p:nvPicPr>
          <p:cNvPr id="10" name="Espace réservé du contenu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83" y="3077394"/>
            <a:ext cx="5148197" cy="309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8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79715" y="401638"/>
            <a:ext cx="6858000" cy="676048"/>
          </a:xfrm>
        </p:spPr>
        <p:txBody>
          <a:bodyPr>
            <a:normAutofit fontScale="85000" lnSpcReduction="20000"/>
          </a:bodyPr>
          <a:lstStyle/>
          <a:p>
            <a:r>
              <a:rPr lang="fr-FR" dirty="0" smtClean="0"/>
              <a:t>POINT D’ETAPE SUR LA DEVIATION RD1215 </a:t>
            </a:r>
          </a:p>
          <a:p>
            <a:r>
              <a:rPr lang="fr-FR" dirty="0" smtClean="0"/>
              <a:t>ET ACTIONS ENTREPRISES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258" y="6227930"/>
            <a:ext cx="2041742" cy="63007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457200" y="2100943"/>
            <a:ext cx="3788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 compléter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8148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79715" y="401638"/>
            <a:ext cx="6858000" cy="676048"/>
          </a:xfrm>
        </p:spPr>
        <p:txBody>
          <a:bodyPr/>
          <a:lstStyle/>
          <a:p>
            <a:r>
              <a:rPr lang="fr-FR" dirty="0" smtClean="0"/>
              <a:t>BOURG DE GERMIGNAN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71663" y="2165188"/>
            <a:ext cx="59526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Les enjeux du projet :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Préserver la caractère patrimonial et historique du secteur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Améliorer la qualité des espaces publics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7126" y="880174"/>
            <a:ext cx="78268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Description du projet :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Projet de construction de 9 logements et d’une maison des assistantes maternelles (MAM)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Réaménagement de la voirie et d’une placette par Bordeaux Métropole</a:t>
            </a:r>
          </a:p>
          <a:p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258" y="6227930"/>
            <a:ext cx="2041742" cy="63007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3680095"/>
            <a:ext cx="7276110" cy="317790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519815" y="3295842"/>
            <a:ext cx="56241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Planning prévisionnel : </a:t>
            </a:r>
            <a:r>
              <a:rPr lang="fr-FR" dirty="0" smtClean="0"/>
              <a:t>	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Début 2017 : Démarrage du chantier de Gironde Habitat 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Printemps 2017 : Enfouissement des réseaux </a:t>
            </a:r>
            <a:endParaRPr lang="fr-FR" dirty="0"/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Automne 2017 : Démarrage des travaux de voirie 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Début 2018 : livraison de l’opération de construction Gironde Habitat et des aménagements de voirie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90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79715" y="401638"/>
            <a:ext cx="6858000" cy="676048"/>
          </a:xfrm>
        </p:spPr>
        <p:txBody>
          <a:bodyPr/>
          <a:lstStyle/>
          <a:p>
            <a:r>
              <a:rPr lang="fr-FR" dirty="0" smtClean="0"/>
              <a:t>BOURG DE GERMIGNAN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258" y="6227930"/>
            <a:ext cx="2041742" cy="63007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0" y="1893420"/>
            <a:ext cx="9144000" cy="336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45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64983" y="-817135"/>
            <a:ext cx="6056920" cy="840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4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8B0F3C19684040A30A0A2501C95F19" ma:contentTypeVersion="12" ma:contentTypeDescription="Crée un document." ma:contentTypeScope="" ma:versionID="164fa4a3d1eb644292c32a9c5e941903">
  <xsd:schema xmlns:xsd="http://www.w3.org/2001/XMLSchema" xmlns:xs="http://www.w3.org/2001/XMLSchema" xmlns:p="http://schemas.microsoft.com/office/2006/metadata/properties" xmlns:ns2="5580843f-da0d-417b-af22-0c22422a42d4" xmlns:ns3="e2710d0b-60a8-4966-8d5f-d781e17ea5ee" targetNamespace="http://schemas.microsoft.com/office/2006/metadata/properties" ma:root="true" ma:fieldsID="2bc451f09710b598c680b8db4ba447cc" ns2:_="" ns3:_="">
    <xsd:import namespace="5580843f-da0d-417b-af22-0c22422a42d4"/>
    <xsd:import namespace="e2710d0b-60a8-4966-8d5f-d781e17ea5e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80843f-da0d-417b-af22-0c22422a42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Balises d’images" ma:readOnly="false" ma:fieldId="{5cf76f15-5ced-4ddc-b409-7134ff3c332f}" ma:taxonomyMulti="true" ma:sspId="db167985-3631-4ec7-acf1-124f178307d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710d0b-60a8-4966-8d5f-d781e17ea5ee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fe225ac7-dd37-40f0-9f04-37fd0eea7ddf}" ma:internalName="TaxCatchAll" ma:showField="CatchAllData" ma:web="e2710d0b-60a8-4966-8d5f-d781e17ea5e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580843f-da0d-417b-af22-0c22422a42d4">
      <Terms xmlns="http://schemas.microsoft.com/office/infopath/2007/PartnerControls"/>
    </lcf76f155ced4ddcb4097134ff3c332f>
    <TaxCatchAll xmlns="e2710d0b-60a8-4966-8d5f-d781e17ea5ee" xsi:nil="true"/>
  </documentManagement>
</p:properties>
</file>

<file path=customXml/itemProps1.xml><?xml version="1.0" encoding="utf-8"?>
<ds:datastoreItem xmlns:ds="http://schemas.openxmlformats.org/officeDocument/2006/customXml" ds:itemID="{425A72E1-6A4A-44A4-95F9-000DB2998FEA}"/>
</file>

<file path=customXml/itemProps2.xml><?xml version="1.0" encoding="utf-8"?>
<ds:datastoreItem xmlns:ds="http://schemas.openxmlformats.org/officeDocument/2006/customXml" ds:itemID="{7013BAA1-0D6B-4DF5-9489-E39E26C3F007}"/>
</file>

<file path=customXml/itemProps3.xml><?xml version="1.0" encoding="utf-8"?>
<ds:datastoreItem xmlns:ds="http://schemas.openxmlformats.org/officeDocument/2006/customXml" ds:itemID="{82546036-6C8B-4D1A-B5AC-5AD62AE932D6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482</TotalTime>
  <Words>938</Words>
  <Application>Microsoft Macintosh PowerPoint</Application>
  <PresentationFormat>Présentation à l'écran (4:3)</PresentationFormat>
  <Paragraphs>189</Paragraphs>
  <Slides>19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4" baseType="lpstr">
      <vt:lpstr>Calibri</vt:lpstr>
      <vt:lpstr>Calibri Light</vt:lpstr>
      <vt:lpstr>Times New Roman</vt:lpstr>
      <vt:lpstr>Arial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anne-laure marchand</dc:creator>
  <cp:keywords/>
  <dc:description/>
  <cp:lastModifiedBy>anne-laure marchand</cp:lastModifiedBy>
  <cp:revision>150</cp:revision>
  <dcterms:created xsi:type="dcterms:W3CDTF">2016-09-19T19:29:35Z</dcterms:created>
  <dcterms:modified xsi:type="dcterms:W3CDTF">2016-10-21T12:39:56Z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0x010100FC8B0F3C19684040A30A0A2501C95F19</vt:lpwstr>
  </property>
  <property fmtid="{D5CDD505-2E9C-101B-9397-08002B2CF9AE}" pid="3" name="MediaServiceImageTags">
    <vt:lpwstr/>
  </property>
  <property fmtid="{D5CDD505-2E9C-101B-9397-08002B2CF9AE}" pid="4" name="_ExtendedDescription">
    <vt:lpwstr>Source#\\cluster1-let.bordeaux-it.fr\Stockage\Communication\CABINET\RPQ\2.1 AVRIL 2016\Présentation RPQ 2016.pptx|Cible#https&amp;#58;//bdx.sharepoint.com/sites/COMMUNICATION-LET_https&amp;#58;//bdx.sharepoint.com/sites/COMMUNICATION-LET/Documents%20partages_General//General/Communication/CABINET/RPQ/2.1 AVRIL 2016/Présentation RPQ 2016.pptx|DateDernierAcces#29/11/2023 14&amp;#58;42&amp;#58;05</vt:lpwstr>
  </property>
</Properties>
</file>